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94" r:id="rId2"/>
    <p:sldId id="256" r:id="rId3"/>
    <p:sldId id="257" r:id="rId4"/>
    <p:sldId id="356" r:id="rId5"/>
    <p:sldId id="357" r:id="rId6"/>
    <p:sldId id="358" r:id="rId7"/>
    <p:sldId id="355" r:id="rId8"/>
    <p:sldId id="265" r:id="rId9"/>
    <p:sldId id="360" r:id="rId10"/>
    <p:sldId id="361" r:id="rId11"/>
    <p:sldId id="281" r:id="rId12"/>
    <p:sldId id="364" r:id="rId13"/>
    <p:sldId id="363" r:id="rId14"/>
    <p:sldId id="365" r:id="rId15"/>
    <p:sldId id="370" r:id="rId16"/>
    <p:sldId id="287" r:id="rId17"/>
    <p:sldId id="398" r:id="rId18"/>
    <p:sldId id="362" r:id="rId19"/>
    <p:sldId id="366" r:id="rId20"/>
    <p:sldId id="367" r:id="rId21"/>
    <p:sldId id="282" r:id="rId22"/>
    <p:sldId id="368" r:id="rId23"/>
    <p:sldId id="396" r:id="rId24"/>
    <p:sldId id="395" r:id="rId25"/>
    <p:sldId id="369" r:id="rId26"/>
    <p:sldId id="397" r:id="rId27"/>
    <p:sldId id="290" r:id="rId28"/>
    <p:sldId id="26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45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0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3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85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64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714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7829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637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266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822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38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26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56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57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6779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79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90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82402-A789-4403-AAA1-6E8E70DD0EF9}" type="datetimeFigureOut">
              <a:rPr lang="nl-NL" smtClean="0"/>
              <a:t>17-10-2022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DC47-0A69-40C5-A714-21E56815846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363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a8cWF-29lI?feature=oembed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E2666-59B0-4741-8211-0F7042EBA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9512BAA-6ED1-4C05-BEB0-0BBB410CD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9" y="151290"/>
            <a:ext cx="11500321" cy="6397986"/>
          </a:xfrm>
        </p:spPr>
      </p:pic>
    </p:spTree>
    <p:extLst>
      <p:ext uri="{BB962C8B-B14F-4D97-AF65-F5344CB8AC3E}">
        <p14:creationId xmlns:p14="http://schemas.microsoft.com/office/powerpoint/2010/main" val="316132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CC5EC-DDB3-437D-A26F-0208ECB6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highlight>
                  <a:srgbClr val="800000"/>
                </a:highlight>
              </a:rPr>
              <a:t>Vragen voor de trailer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D69AB5-2F8F-4554-9068-FFF727FAE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Welke kenmerken van een polis herken je in de trailer. Doe het zo:</a:t>
            </a:r>
          </a:p>
          <a:p>
            <a:r>
              <a:rPr lang="nl-NL" sz="4000" dirty="0"/>
              <a:t>Ik herken ……, want in de trailer zie ik:</a:t>
            </a:r>
          </a:p>
        </p:txBody>
      </p:sp>
    </p:spTree>
    <p:extLst>
      <p:ext uri="{BB962C8B-B14F-4D97-AF65-F5344CB8AC3E}">
        <p14:creationId xmlns:p14="http://schemas.microsoft.com/office/powerpoint/2010/main" val="400103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33B5E0-E0EF-4213-A9A3-CA773A157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74" y="5936202"/>
            <a:ext cx="10353761" cy="1326321"/>
          </a:xfrm>
        </p:spPr>
        <p:txBody>
          <a:bodyPr>
            <a:normAutofit/>
          </a:bodyPr>
          <a:lstStyle/>
          <a:p>
            <a:r>
              <a:rPr lang="nl-NL" sz="1800" dirty="0"/>
              <a:t>https://www.youtube.com/watch?v=-a8cWF-29lI</a:t>
            </a:r>
          </a:p>
        </p:txBody>
      </p:sp>
      <p:pic>
        <p:nvPicPr>
          <p:cNvPr id="4" name="Onlinemedia 3" title="Assassin's Creed Odyssey: A Tour of Athens">
            <a:hlinkClick r:id="" action="ppaction://media"/>
            <a:extLst>
              <a:ext uri="{FF2B5EF4-FFF2-40B4-BE49-F238E27FC236}">
                <a16:creationId xmlns:a16="http://schemas.microsoft.com/office/drawing/2014/main" id="{F355C789-D7C1-4900-9162-82CABD6ABA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6451" y="0"/>
            <a:ext cx="11179097" cy="631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B3B5B-4651-41EF-8C59-0C4A18EB5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https://www.youtube.com/shorts/rX6Ehw122xc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E25405-4455-45FF-8205-4EFF9D33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40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F1AD8-9BE9-4973-AA7E-74F3BDC8D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955" y="609600"/>
            <a:ext cx="3934601" cy="1326321"/>
          </a:xfrm>
        </p:spPr>
        <p:txBody>
          <a:bodyPr>
            <a:normAutofit fontScale="90000"/>
          </a:bodyPr>
          <a:lstStyle/>
          <a:p>
            <a:r>
              <a:rPr lang="nl-NL" dirty="0">
                <a:highlight>
                  <a:srgbClr val="800000"/>
                </a:highlight>
              </a:rPr>
              <a:t>Zo’n 700 </a:t>
            </a:r>
            <a:r>
              <a:rPr lang="nl-NL" dirty="0">
                <a:solidFill>
                  <a:srgbClr val="FFFF00"/>
                </a:solidFill>
                <a:highlight>
                  <a:srgbClr val="800000"/>
                </a:highlight>
              </a:rPr>
              <a:t>poleis</a:t>
            </a:r>
            <a:r>
              <a:rPr lang="nl-NL" dirty="0">
                <a:highlight>
                  <a:srgbClr val="800000"/>
                </a:highlight>
              </a:rPr>
              <a:t> (</a:t>
            </a:r>
            <a:r>
              <a:rPr lang="nl-NL" dirty="0">
                <a:solidFill>
                  <a:srgbClr val="FFFF00"/>
                </a:solidFill>
                <a:highlight>
                  <a:srgbClr val="800000"/>
                </a:highlight>
              </a:rPr>
              <a:t>stadstaten</a:t>
            </a:r>
            <a:r>
              <a:rPr lang="nl-NL" dirty="0">
                <a:highlight>
                  <a:srgbClr val="800000"/>
                </a:highlight>
              </a:rPr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D14CA6-E06F-4931-A884-4E5C7A76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955" y="2096064"/>
            <a:ext cx="4740676" cy="4455656"/>
          </a:xfrm>
        </p:spPr>
        <p:txBody>
          <a:bodyPr>
            <a:normAutofit/>
          </a:bodyPr>
          <a:lstStyle/>
          <a:p>
            <a:r>
              <a:rPr lang="nl-NL" sz="3200" dirty="0">
                <a:highlight>
                  <a:srgbClr val="800000"/>
                </a:highlight>
              </a:rPr>
              <a:t>Concurrentie in:</a:t>
            </a:r>
          </a:p>
          <a:p>
            <a:pPr lvl="1"/>
            <a:r>
              <a:rPr lang="nl-NL" sz="2800" dirty="0"/>
              <a:t>Handel</a:t>
            </a:r>
          </a:p>
          <a:p>
            <a:pPr lvl="1"/>
            <a:r>
              <a:rPr lang="nl-NL" sz="2800" dirty="0"/>
              <a:t>Invloed over gebieden</a:t>
            </a:r>
          </a:p>
          <a:p>
            <a:pPr lvl="1"/>
            <a:r>
              <a:rPr lang="nl-NL" sz="2800" dirty="0"/>
              <a:t>Invloed in kleinere stadstaten</a:t>
            </a:r>
          </a:p>
          <a:p>
            <a:pPr lvl="1"/>
            <a:endParaRPr lang="nl-NL" sz="2800" dirty="0"/>
          </a:p>
          <a:p>
            <a:pPr lvl="1"/>
            <a:r>
              <a:rPr lang="nl-NL" sz="2800" u="sng" dirty="0"/>
              <a:t>Leidde vaak tot oorlog</a:t>
            </a:r>
          </a:p>
          <a:p>
            <a:endParaRPr lang="nl-NL" dirty="0"/>
          </a:p>
        </p:txBody>
      </p:sp>
      <p:pic>
        <p:nvPicPr>
          <p:cNvPr id="1028" name="Picture 4" descr="The Greek polis (article) | Classical Greece | Khan Academy">
            <a:extLst>
              <a:ext uri="{FF2B5EF4-FFF2-40B4-BE49-F238E27FC236}">
                <a16:creationId xmlns:a16="http://schemas.microsoft.com/office/drawing/2014/main" id="{6BA7DF68-01A6-4D11-A1A7-B2288E31E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060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2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BC8E3-D3A2-4785-BD1D-A4662190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highlight>
                  <a:srgbClr val="800000"/>
                </a:highlight>
              </a:rPr>
              <a:t>Verschil in opvoeding: Sparta en Athene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https://www.youtube.com/watch?v=WGNJfhMf_9E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49294A-EF8A-4039-B816-B3AE3E84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 descr="imagesCA0IC4N6.jpg">
            <a:extLst>
              <a:ext uri="{FF2B5EF4-FFF2-40B4-BE49-F238E27FC236}">
                <a16:creationId xmlns:a16="http://schemas.microsoft.com/office/drawing/2014/main" id="{68D973DD-0771-4612-95F8-AAFDFE9F8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054" y="2522110"/>
            <a:ext cx="2619257" cy="409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299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6BC8E3-D3A2-4785-BD1D-A4662190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highlight>
                  <a:srgbClr val="800000"/>
                </a:highlight>
              </a:rPr>
              <a:t>Spartaanse Falanx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https://www.youtube.com/watch?v=z8ilvzrmQzI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49294A-EF8A-4039-B816-B3AE3E84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Hoplites and Phalanx Warfare Etiquette">
            <a:extLst>
              <a:ext uri="{FF2B5EF4-FFF2-40B4-BE49-F238E27FC236}">
                <a16:creationId xmlns:a16="http://schemas.microsoft.com/office/drawing/2014/main" id="{D90C2643-525C-4BF8-94B1-6248FC201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5951"/>
            <a:ext cx="6436039" cy="409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imagesCA0IC4N6.jpg">
            <a:extLst>
              <a:ext uri="{FF2B5EF4-FFF2-40B4-BE49-F238E27FC236}">
                <a16:creationId xmlns:a16="http://schemas.microsoft.com/office/drawing/2014/main" id="{68D973DD-0771-4612-95F8-AAFDFE9F8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054" y="2522110"/>
            <a:ext cx="2619257" cy="409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356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DDBE-EAFA-40FE-B5D8-8A1E0A9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83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Even herhalen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03F3B-43F5-4611-B9EA-1B953D0E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3" y="1381807"/>
            <a:ext cx="11682717" cy="5041928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nl-NL" sz="36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Wat zijn de 7 kenmerken van een </a:t>
            </a:r>
            <a:r>
              <a:rPr lang="nl-NL" sz="36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stadstaat</a:t>
            </a:r>
            <a:r>
              <a:rPr lang="nl-NL" sz="36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>
              <a:buFont typeface="+mj-lt"/>
              <a:buAutoNum type="arabicPeriod"/>
            </a:pPr>
            <a:r>
              <a:rPr lang="nl-NL" sz="36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Wat waren de twee machtigste </a:t>
            </a:r>
            <a:r>
              <a:rPr lang="nl-NL" sz="36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stadstaten</a:t>
            </a:r>
            <a:r>
              <a:rPr lang="nl-NL" sz="36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in Griekenland?</a:t>
            </a:r>
          </a:p>
          <a:p>
            <a:pPr algn="l">
              <a:buFont typeface="+mj-lt"/>
              <a:buAutoNum type="arabicPeriod"/>
            </a:pPr>
            <a:r>
              <a:rPr lang="nl-NL" sz="36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Wat voor opvoeding kregen de Spartanen?</a:t>
            </a:r>
          </a:p>
          <a:p>
            <a:pPr algn="l">
              <a:buFont typeface="+mj-lt"/>
              <a:buAutoNum type="arabicPeriod"/>
            </a:pPr>
            <a:r>
              <a:rPr lang="nl-NL" sz="36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Grieken deelden dezelfde </a:t>
            </a:r>
            <a:r>
              <a:rPr lang="nl-NL" sz="36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cultuur</a:t>
            </a:r>
            <a:r>
              <a:rPr lang="nl-NL" sz="36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maar sommige zaken bepaalde elke </a:t>
            </a:r>
            <a:r>
              <a:rPr lang="nl-NL" sz="36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stadstaat</a:t>
            </a:r>
            <a:r>
              <a:rPr lang="nl-NL" sz="36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voor zichzelf. Wat was per </a:t>
            </a:r>
            <a:r>
              <a:rPr lang="nl-NL" sz="36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stadstaat</a:t>
            </a:r>
            <a:r>
              <a:rPr lang="nl-NL" sz="36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anders?</a:t>
            </a:r>
          </a:p>
          <a:p>
            <a:pPr algn="l">
              <a:buFont typeface="+mj-lt"/>
              <a:buAutoNum type="arabicPeriod"/>
            </a:pPr>
            <a:endParaRPr lang="nl-NL" sz="2400" dirty="0">
              <a:effectLst/>
              <a:highlight>
                <a:srgbClr val="800000"/>
              </a:highlight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3D0DF04-8FFF-4A2E-B4F3-6239AA8D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55486"/>
            <a:ext cx="1031165" cy="10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5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De lesdoelen: na deze les kan 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9103"/>
            <a:ext cx="10353762" cy="4714043"/>
          </a:xfrm>
        </p:spPr>
        <p:txBody>
          <a:bodyPr>
            <a:normAutofit/>
          </a:bodyPr>
          <a:lstStyle/>
          <a:p>
            <a:endParaRPr lang="nl-NL" sz="4400" dirty="0"/>
          </a:p>
          <a:p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B3DB7F-C334-4090-B476-6376098C38B9}"/>
              </a:ext>
            </a:extLst>
          </p:cNvPr>
          <p:cNvSpPr txBox="1"/>
          <p:nvPr/>
        </p:nvSpPr>
        <p:spPr>
          <a:xfrm>
            <a:off x="474546" y="1905724"/>
            <a:ext cx="11575411" cy="43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3200" dirty="0">
                <a:highlight>
                  <a:srgbClr val="800000"/>
                </a:highlight>
              </a:rPr>
              <a:t>De kenmerken van een </a:t>
            </a:r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3200" dirty="0">
                <a:highlight>
                  <a:srgbClr val="800000"/>
                </a:highlight>
              </a:rPr>
              <a:t> kunnen benoemen en terugvinden in een bron.</a:t>
            </a:r>
            <a:br>
              <a:rPr lang="nl-NL" sz="3200" dirty="0">
                <a:highlight>
                  <a:srgbClr val="800000"/>
                </a:highlight>
              </a:rPr>
            </a:br>
            <a:endParaRPr lang="nl-NL" sz="3200" dirty="0">
              <a:highlight>
                <a:srgbClr val="8000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3200" dirty="0">
                <a:highlight>
                  <a:srgbClr val="800000"/>
                </a:highlight>
              </a:rPr>
              <a:t>Benoemen welke bestuursvormen er waren in de stadstaten; </a:t>
            </a:r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</a:rPr>
              <a:t>monarchie, democratie en tirannie</a:t>
            </a:r>
            <a:r>
              <a:rPr lang="nl-NL" sz="3200" dirty="0">
                <a:highlight>
                  <a:srgbClr val="800000"/>
                </a:highlight>
              </a:rPr>
              <a:t>.</a:t>
            </a:r>
            <a:br>
              <a:rPr lang="nl-NL" sz="3200" dirty="0">
                <a:highlight>
                  <a:srgbClr val="800000"/>
                </a:highlight>
              </a:rPr>
            </a:br>
            <a:endParaRPr lang="nl-NL" sz="3200" dirty="0">
              <a:highlight>
                <a:srgbClr val="8000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3200" dirty="0">
                <a:highlight>
                  <a:srgbClr val="800000"/>
                </a:highlight>
              </a:rPr>
              <a:t>De kenmerken en tegenstellingen tussen Sparta en Athene benoemen.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1BFD0-E234-4FE2-AFD5-5D9CD30E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189" y="-141914"/>
            <a:ext cx="10353761" cy="1326321"/>
          </a:xfrm>
        </p:spPr>
        <p:txBody>
          <a:bodyPr>
            <a:normAutofit/>
          </a:bodyPr>
          <a:lstStyle/>
          <a:p>
            <a:r>
              <a:rPr lang="nl-NL" sz="4400" dirty="0">
                <a:highlight>
                  <a:srgbClr val="800000"/>
                </a:highlight>
              </a:rPr>
              <a:t>Sparta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21266-3CB6-4AC7-8A53-EEF399681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747" y="1391920"/>
            <a:ext cx="5568010" cy="5238220"/>
          </a:xfrm>
        </p:spPr>
        <p:txBody>
          <a:bodyPr>
            <a:normAutofit fontScale="62500" lnSpcReduction="20000"/>
          </a:bodyPr>
          <a:lstStyle/>
          <a:p>
            <a:r>
              <a:rPr lang="nl-NL" sz="42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Staatsvorm</a:t>
            </a:r>
            <a:r>
              <a:rPr lang="nl-NL" sz="4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een </a:t>
            </a:r>
            <a:r>
              <a:rPr lang="nl-NL" sz="42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monarchie</a:t>
            </a:r>
            <a:r>
              <a:rPr lang="nl-NL" sz="4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koning is aan de macht (In Sparta 2).</a:t>
            </a:r>
          </a:p>
          <a:p>
            <a:r>
              <a:rPr lang="nl-NL" sz="4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Zuid-Griekenland.</a:t>
            </a:r>
          </a:p>
          <a:p>
            <a:r>
              <a:rPr lang="nl-NL" sz="4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Militaire opvoeding en samenleving</a:t>
            </a:r>
          </a:p>
          <a:p>
            <a:r>
              <a:rPr lang="nl-NL" sz="4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Onderdrukte andere volken</a:t>
            </a:r>
          </a:p>
          <a:p>
            <a:r>
              <a:rPr lang="nl-NL" sz="4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Positie van vrouwen; de moeders van het leger.</a:t>
            </a:r>
          </a:p>
          <a:p>
            <a:r>
              <a:rPr lang="nl-NL" sz="42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Beschermgod</a:t>
            </a:r>
            <a:r>
              <a:rPr lang="nl-NL" sz="42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Ares (van oorlog).</a:t>
            </a:r>
          </a:p>
          <a:p>
            <a:endParaRPr lang="nl-NL" dirty="0"/>
          </a:p>
        </p:txBody>
      </p:sp>
      <p:pic>
        <p:nvPicPr>
          <p:cNvPr id="2050" name="Picture 2" descr="300 Madness GIFs | Tenor">
            <a:extLst>
              <a:ext uri="{FF2B5EF4-FFF2-40B4-BE49-F238E27FC236}">
                <a16:creationId xmlns:a16="http://schemas.microsoft.com/office/drawing/2014/main" id="{25C5A588-F456-46E1-A00C-B1EBC944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3" y="0"/>
            <a:ext cx="5568012" cy="369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91 foto's en beelden met King Leonidas - Getty Images">
            <a:extLst>
              <a:ext uri="{FF2B5EF4-FFF2-40B4-BE49-F238E27FC236}">
                <a16:creationId xmlns:a16="http://schemas.microsoft.com/office/drawing/2014/main" id="{A1163CDA-B134-4630-AFEE-8674D2BE7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3" y="3695135"/>
            <a:ext cx="2760843" cy="32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parta and Athens | Ancient greece for kids, Ancient greece history,  Ancient greece">
            <a:extLst>
              <a:ext uri="{FF2B5EF4-FFF2-40B4-BE49-F238E27FC236}">
                <a16:creationId xmlns:a16="http://schemas.microsoft.com/office/drawing/2014/main" id="{07712D65-E1B9-47B8-A0CC-726B1906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86" y="3695135"/>
            <a:ext cx="3439434" cy="315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55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83EBC-C366-43FC-8ED6-0CF69ACA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1235" y="236738"/>
            <a:ext cx="10353761" cy="1326321"/>
          </a:xfrm>
        </p:spPr>
        <p:txBody>
          <a:bodyPr>
            <a:normAutofit/>
          </a:bodyPr>
          <a:lstStyle/>
          <a:p>
            <a:r>
              <a:rPr lang="nl-NL" sz="6000" dirty="0">
                <a:highlight>
                  <a:srgbClr val="800000"/>
                </a:highlight>
              </a:rPr>
              <a:t>Overblijfselen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07AC15-265F-4758-ADA6-87ABEBADB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Picture 10" descr="sparta_theater">
            <a:extLst>
              <a:ext uri="{FF2B5EF4-FFF2-40B4-BE49-F238E27FC236}">
                <a16:creationId xmlns:a16="http://schemas.microsoft.com/office/drawing/2014/main" id="{BEAEBBB8-1AE9-4769-8F6C-828A5E81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38" y="1422287"/>
            <a:ext cx="7629825" cy="521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parta Rotterdam Doelpunten Stats | ESPN">
            <a:extLst>
              <a:ext uri="{FF2B5EF4-FFF2-40B4-BE49-F238E27FC236}">
                <a16:creationId xmlns:a16="http://schemas.microsoft.com/office/drawing/2014/main" id="{F58FD97F-D58F-46F1-881F-2E05F0B4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786" y="135505"/>
            <a:ext cx="3600832" cy="360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1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Life and Death in ancient Greece: a rite of passage by Greek TravelTellers  with 1 Tour Review (Code: Life) - TourRadar">
            <a:extLst>
              <a:ext uri="{FF2B5EF4-FFF2-40B4-BE49-F238E27FC236}">
                <a16:creationId xmlns:a16="http://schemas.microsoft.com/office/drawing/2014/main" id="{56AC12AD-2A35-406D-A4F5-6EA27652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3E370A1-9B2C-4E3B-B1CA-121B81907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2734" y="776133"/>
            <a:ext cx="9001462" cy="3831377"/>
          </a:xfrm>
        </p:spPr>
        <p:txBody>
          <a:bodyPr>
            <a:normAutofit fontScale="90000"/>
          </a:bodyPr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Havo/vwo 1</a:t>
            </a:r>
            <a:b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</a:b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Hoofdstuk 2: De </a:t>
            </a:r>
            <a:r>
              <a:rPr lang="nl-N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grieken</a:t>
            </a:r>
            <a:b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</a:br>
            <a:b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</a:b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  <a:t>Les 2: Verdieping van de polis: Athene en Sparta</a:t>
            </a:r>
            <a:b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</a:br>
            <a:br>
              <a:rPr lang="nl-NL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</a:rPr>
            </a:br>
            <a:endParaRPr lang="nl-NL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highlight>
                <a:srgbClr val="800000"/>
              </a:highlight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779B54C7-0CD1-4E55-811B-1F2AD17008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3"/>
          <a:stretch/>
        </p:blipFill>
        <p:spPr>
          <a:xfrm>
            <a:off x="94102" y="116697"/>
            <a:ext cx="2391981" cy="23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8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1BFD0-E234-4FE2-AFD5-5D9CD30E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189" y="-141914"/>
            <a:ext cx="10353761" cy="1326321"/>
          </a:xfrm>
        </p:spPr>
        <p:txBody>
          <a:bodyPr>
            <a:normAutofit/>
          </a:bodyPr>
          <a:lstStyle/>
          <a:p>
            <a:r>
              <a:rPr lang="nl-NL" sz="4400" dirty="0">
                <a:highlight>
                  <a:srgbClr val="800000"/>
                </a:highlight>
              </a:rPr>
              <a:t>Athene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A21266-3CB6-4AC7-8A53-EEF399681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747" y="1391920"/>
            <a:ext cx="5568010" cy="5238220"/>
          </a:xfrm>
        </p:spPr>
        <p:txBody>
          <a:bodyPr>
            <a:normAutofit fontScale="70000" lnSpcReduction="20000"/>
          </a:bodyPr>
          <a:lstStyle/>
          <a:p>
            <a:r>
              <a:rPr lang="nl-NL" sz="36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Staatsvorm</a:t>
            </a:r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: een </a:t>
            </a:r>
            <a:r>
              <a:rPr lang="nl-NL" sz="36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democratie</a:t>
            </a:r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volk aan de macht via volkstribune</a:t>
            </a:r>
          </a:p>
          <a:p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Oost-Griekenland.</a:t>
            </a:r>
          </a:p>
          <a:p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Grote zeevloot en overzees handelsrijk. </a:t>
            </a:r>
          </a:p>
          <a:p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Atheners met burgerrecht mochten stemmen (geen vrouwen, slaven of vreemden).</a:t>
            </a:r>
          </a:p>
          <a:p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Beschermgodin: Pallas </a:t>
            </a:r>
            <a:r>
              <a:rPr lang="nl-NL" sz="3600" dirty="0" err="1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Athena</a:t>
            </a:r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god wijsheid, beschaving en oorlog.</a:t>
            </a:r>
          </a:p>
          <a:p>
            <a:r>
              <a:rPr lang="nl-NL" sz="36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Filosofie</a:t>
            </a:r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nl-NL" sz="3600" b="1" dirty="0">
                <a:solidFill>
                  <a:srgbClr val="FFFF00"/>
                </a:solidFill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democratie</a:t>
            </a:r>
            <a:r>
              <a:rPr lang="nl-NL" sz="3600" dirty="0"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beschaving.</a:t>
            </a:r>
          </a:p>
          <a:p>
            <a:endParaRPr lang="nl-NL" sz="3600" dirty="0"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600" dirty="0"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300" dirty="0">
              <a:highlight>
                <a:srgbClr val="80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pic>
        <p:nvPicPr>
          <p:cNvPr id="2054" name="Picture 6" descr="Sparta and Athens | Ancient greece for kids, Ancient greece history,  Ancient greece">
            <a:extLst>
              <a:ext uri="{FF2B5EF4-FFF2-40B4-BE49-F238E27FC236}">
                <a16:creationId xmlns:a16="http://schemas.microsoft.com/office/drawing/2014/main" id="{07712D65-E1B9-47B8-A0CC-726B1906C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86" y="3968406"/>
            <a:ext cx="3439434" cy="28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eek City-States | National Geographic Society">
            <a:extLst>
              <a:ext uri="{FF2B5EF4-FFF2-40B4-BE49-F238E27FC236}">
                <a16:creationId xmlns:a16="http://schemas.microsoft.com/office/drawing/2014/main" id="{293E0E74-1A26-47D8-871D-EFD1D6D6C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1" t="11338" b="13127"/>
          <a:stretch/>
        </p:blipFill>
        <p:spPr bwMode="auto">
          <a:xfrm>
            <a:off x="1" y="6830"/>
            <a:ext cx="6369062" cy="408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k owl hi-res stock photography and images - Alamy">
            <a:extLst>
              <a:ext uri="{FF2B5EF4-FFF2-40B4-BE49-F238E27FC236}">
                <a16:creationId xmlns:a16="http://schemas.microsoft.com/office/drawing/2014/main" id="{6E41FF96-605D-4F6F-B43E-00F3BD7BC9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2"/>
          <a:stretch/>
        </p:blipFill>
        <p:spPr bwMode="auto">
          <a:xfrm>
            <a:off x="-22218" y="3968406"/>
            <a:ext cx="2902304" cy="28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45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DB62F-5E2B-44A4-AC0F-F252B310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AA91BB95-AAD2-454D-AEB8-062E047944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614564"/>
              </p:ext>
            </p:extLst>
          </p:nvPr>
        </p:nvGraphicFramePr>
        <p:xfrm>
          <a:off x="238125" y="268549"/>
          <a:ext cx="11715750" cy="652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542">
                  <a:extLst>
                    <a:ext uri="{9D8B030D-6E8A-4147-A177-3AD203B41FA5}">
                      <a16:colId xmlns:a16="http://schemas.microsoft.com/office/drawing/2014/main" val="4065570645"/>
                    </a:ext>
                  </a:extLst>
                </a:gridCol>
                <a:gridCol w="1705316">
                  <a:extLst>
                    <a:ext uri="{9D8B030D-6E8A-4147-A177-3AD203B41FA5}">
                      <a16:colId xmlns:a16="http://schemas.microsoft.com/office/drawing/2014/main" val="3174244287"/>
                    </a:ext>
                  </a:extLst>
                </a:gridCol>
                <a:gridCol w="8686892">
                  <a:extLst>
                    <a:ext uri="{9D8B030D-6E8A-4147-A177-3AD203B41FA5}">
                      <a16:colId xmlns:a16="http://schemas.microsoft.com/office/drawing/2014/main" val="1570052591"/>
                    </a:ext>
                  </a:extLst>
                </a:gridCol>
              </a:tblGrid>
              <a:tr h="228302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40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Maak het schema na en vul dit in. Gebruik de aantekeningen als hulpmiddel.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106443"/>
                  </a:ext>
                </a:extLst>
              </a:tr>
              <a:tr h="141328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minuten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641270"/>
                  </a:ext>
                </a:extLst>
              </a:tr>
              <a:tr h="1413282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jouw schrift.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067879"/>
                  </a:ext>
                </a:extLst>
              </a:tr>
              <a:tr h="1413282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Hulp?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 in tweetallen,  overleggen </a:t>
                      </a:r>
                      <a:r>
                        <a:rPr lang="nl-NL" sz="32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 fluistertoon</a:t>
                      </a:r>
                      <a:r>
                        <a:rPr lang="nl-NL" sz="3200" b="0" u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nl-NL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743703"/>
                  </a:ext>
                </a:extLst>
              </a:tr>
            </a:tbl>
          </a:graphicData>
        </a:graphic>
      </p:graphicFrame>
      <p:pic>
        <p:nvPicPr>
          <p:cNvPr id="6" name="Afbeelding 5">
            <a:extLst>
              <a:ext uri="{FF2B5EF4-FFF2-40B4-BE49-F238E27FC236}">
                <a16:creationId xmlns:a16="http://schemas.microsoft.com/office/drawing/2014/main" id="{4C6BFA19-9482-4EA0-94EA-CEE399CC5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12" t="30735" r="71752" b="62094"/>
          <a:stretch/>
        </p:blipFill>
        <p:spPr>
          <a:xfrm>
            <a:off x="515822" y="414233"/>
            <a:ext cx="720940" cy="96784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CAEFEC2-9C20-4971-AEA9-8B3A117F0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42849" r="71154" b="49816"/>
          <a:stretch/>
        </p:blipFill>
        <p:spPr>
          <a:xfrm>
            <a:off x="352417" y="2707496"/>
            <a:ext cx="1047750" cy="9900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728042A-2399-4386-BE2E-DE2CF3BC0A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51371" r="71154" b="43324"/>
          <a:stretch/>
        </p:blipFill>
        <p:spPr>
          <a:xfrm>
            <a:off x="389920" y="4150504"/>
            <a:ext cx="1047750" cy="71615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5683C80-4531-4FA3-8DDF-CBB260F01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43" t="60346" r="71154" b="32174"/>
          <a:stretch/>
        </p:blipFill>
        <p:spPr>
          <a:xfrm>
            <a:off x="352417" y="5420212"/>
            <a:ext cx="10477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13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49E8D-51C8-46B8-A524-6E8BAA15B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DD15D9D2-7701-48EC-99F1-10734FEC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152034"/>
              </p:ext>
            </p:extLst>
          </p:nvPr>
        </p:nvGraphicFramePr>
        <p:xfrm>
          <a:off x="913795" y="609600"/>
          <a:ext cx="10353675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225">
                  <a:extLst>
                    <a:ext uri="{9D8B030D-6E8A-4147-A177-3AD203B41FA5}">
                      <a16:colId xmlns:a16="http://schemas.microsoft.com/office/drawing/2014/main" val="3678975089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3376629735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3313145423"/>
                    </a:ext>
                  </a:extLst>
                </a:gridCol>
              </a:tblGrid>
              <a:tr h="965200">
                <a:tc>
                  <a:txBody>
                    <a:bodyPr/>
                    <a:lstStyle/>
                    <a:p>
                      <a:r>
                        <a:rPr lang="nl-NL" sz="2400" dirty="0"/>
                        <a:t>Kenmerken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highlight>
                            <a:srgbClr val="800000"/>
                          </a:highlight>
                        </a:rPr>
                        <a:t>Sparta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highlight>
                            <a:srgbClr val="000080"/>
                          </a:highlight>
                        </a:rPr>
                        <a:t>Athene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61447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nl-NL" sz="2400" dirty="0"/>
                        <a:t>Staatsvorm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33310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nl-NL" sz="2400" dirty="0"/>
                        <a:t>Locatie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37702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nl-NL" sz="2400" dirty="0"/>
                        <a:t>Beschermgod(in)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09204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r>
                        <a:rPr lang="nl-NL" sz="2400" dirty="0"/>
                        <a:t>Staat bekend 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20937"/>
                  </a:ext>
                </a:extLst>
              </a:tr>
            </a:tbl>
          </a:graphicData>
        </a:graphic>
      </p:graphicFrame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2F43AE38-87C4-4A34-9A66-75821AA471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353679"/>
              </p:ext>
            </p:extLst>
          </p:nvPr>
        </p:nvGraphicFramePr>
        <p:xfrm>
          <a:off x="924530" y="609600"/>
          <a:ext cx="10353675" cy="482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1225">
                  <a:extLst>
                    <a:ext uri="{9D8B030D-6E8A-4147-A177-3AD203B41FA5}">
                      <a16:colId xmlns:a16="http://schemas.microsoft.com/office/drawing/2014/main" val="3678975089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3376629735"/>
                    </a:ext>
                  </a:extLst>
                </a:gridCol>
                <a:gridCol w="3451225">
                  <a:extLst>
                    <a:ext uri="{9D8B030D-6E8A-4147-A177-3AD203B41FA5}">
                      <a16:colId xmlns:a16="http://schemas.microsoft.com/office/drawing/2014/main" val="3313145423"/>
                    </a:ext>
                  </a:extLst>
                </a:gridCol>
              </a:tblGrid>
              <a:tr h="868860">
                <a:tc>
                  <a:txBody>
                    <a:bodyPr/>
                    <a:lstStyle/>
                    <a:p>
                      <a:r>
                        <a:rPr lang="nl-NL" sz="2400" dirty="0"/>
                        <a:t>Kenmerken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highlight>
                            <a:srgbClr val="800000"/>
                          </a:highlight>
                        </a:rPr>
                        <a:t>Sparta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dirty="0">
                          <a:highlight>
                            <a:srgbClr val="000080"/>
                          </a:highlight>
                        </a:rPr>
                        <a:t>Athene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461447"/>
                  </a:ext>
                </a:extLst>
              </a:tr>
              <a:tr h="868860">
                <a:tc>
                  <a:txBody>
                    <a:bodyPr/>
                    <a:lstStyle/>
                    <a:p>
                      <a:r>
                        <a:rPr lang="nl-NL" sz="2400" dirty="0"/>
                        <a:t>Staatsvorm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Monarchie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Democratie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33310"/>
                  </a:ext>
                </a:extLst>
              </a:tr>
              <a:tr h="868860">
                <a:tc>
                  <a:txBody>
                    <a:bodyPr/>
                    <a:lstStyle/>
                    <a:p>
                      <a:r>
                        <a:rPr lang="nl-NL" sz="2400" dirty="0"/>
                        <a:t>Locatie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Zuid-Griekenland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Oost-Griekenland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237702"/>
                  </a:ext>
                </a:extLst>
              </a:tr>
              <a:tr h="1109710">
                <a:tc>
                  <a:txBody>
                    <a:bodyPr/>
                    <a:lstStyle/>
                    <a:p>
                      <a:r>
                        <a:rPr lang="nl-NL" sz="2400" dirty="0"/>
                        <a:t>Beschermgod(in)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Ares (oorlog)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Pallas Athene(wijsheid, beschaving)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09204"/>
                  </a:ext>
                </a:extLst>
              </a:tr>
              <a:tr h="1109710">
                <a:tc>
                  <a:txBody>
                    <a:bodyPr/>
                    <a:lstStyle/>
                    <a:p>
                      <a:r>
                        <a:rPr lang="nl-NL" sz="2400" dirty="0"/>
                        <a:t>Staat bekend om: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Militaire opvoeding en soldaten.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/>
                        <a:t>Filosofie, politiek en zeevloot.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2120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AB622-695F-4572-A5B6-083D00D3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9084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Athene en Sparta werken samen?!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F2C266-F124-477B-89BB-30A23BD6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1597981"/>
            <a:ext cx="11656381" cy="5120935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Perzische oorlogen (499 – 449 </a:t>
            </a:r>
            <a:r>
              <a:rPr lang="nl-NL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v.Chr</a:t>
            </a:r>
            <a:r>
              <a:rPr lang="nl-N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Verschillende stadstaten, voornamelijk Athene en Sparta, werken samen om de Perzen te verslaan. </a:t>
            </a:r>
            <a:endParaRPr lang="nl-NL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300 fighting slow motion GIF on GIFER - by Gokus">
            <a:extLst>
              <a:ext uri="{FF2B5EF4-FFF2-40B4-BE49-F238E27FC236}">
                <a16:creationId xmlns:a16="http://schemas.microsoft.com/office/drawing/2014/main" id="{A4DD2C36-CADC-4BDC-856A-FE7BC7D4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579" y="3540760"/>
            <a:ext cx="8367889" cy="301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32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AB622-695F-4572-A5B6-083D00D3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39084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Athene en Sparta werken samen?!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F2C266-F124-477B-89BB-30A23BD69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1597981"/>
            <a:ext cx="11656381" cy="5120935"/>
          </a:xfrm>
        </p:spPr>
        <p:txBody>
          <a:bodyPr>
            <a:normAutofit/>
          </a:bodyPr>
          <a:lstStyle/>
          <a:p>
            <a:r>
              <a:rPr lang="nl-N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Perzische oorlogen (499 – 449 </a:t>
            </a:r>
            <a:r>
              <a:rPr lang="nl-NL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v.Chr</a:t>
            </a:r>
            <a:r>
              <a:rPr lang="nl-N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Verschillende stadstaten, voornamelijk Athene en Sparta, werken samen om de Perzen te verslaan. </a:t>
            </a:r>
            <a:endParaRPr lang="nl-NL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Gevolg: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Grieken voelen zich verbonden als één volk, in plaats van als Spartanen, Atheners of Korintiërs. </a:t>
            </a:r>
            <a:endParaRPr lang="nl-NL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Maar later; </a:t>
            </a:r>
            <a:r>
              <a:rPr lang="nl-NL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Peloponnesische</a:t>
            </a:r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 Oorlog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(431-404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v.Chr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); Sparta verslaat Athene en breekt haar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zeerijk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sz="32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94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De lesdoelen: na deze les kan 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9103"/>
            <a:ext cx="10353762" cy="4714043"/>
          </a:xfrm>
        </p:spPr>
        <p:txBody>
          <a:bodyPr>
            <a:normAutofit/>
          </a:bodyPr>
          <a:lstStyle/>
          <a:p>
            <a:endParaRPr lang="nl-NL" sz="4400" dirty="0"/>
          </a:p>
          <a:p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B3DB7F-C334-4090-B476-6376098C38B9}"/>
              </a:ext>
            </a:extLst>
          </p:cNvPr>
          <p:cNvSpPr txBox="1"/>
          <p:nvPr/>
        </p:nvSpPr>
        <p:spPr>
          <a:xfrm>
            <a:off x="474546" y="1905724"/>
            <a:ext cx="11575411" cy="43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3200" dirty="0">
                <a:highlight>
                  <a:srgbClr val="800000"/>
                </a:highlight>
              </a:rPr>
              <a:t>De kenmerken van een </a:t>
            </a:r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3200" dirty="0">
                <a:highlight>
                  <a:srgbClr val="800000"/>
                </a:highlight>
              </a:rPr>
              <a:t> kunnen benoemen en terugvinden in een bron.</a:t>
            </a:r>
            <a:br>
              <a:rPr lang="nl-NL" sz="3200" dirty="0">
                <a:highlight>
                  <a:srgbClr val="800000"/>
                </a:highlight>
              </a:rPr>
            </a:br>
            <a:endParaRPr lang="nl-NL" sz="3200" dirty="0">
              <a:highlight>
                <a:srgbClr val="8000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3200" dirty="0">
                <a:highlight>
                  <a:srgbClr val="800000"/>
                </a:highlight>
              </a:rPr>
              <a:t>Benoemen welke bestuursvormen er waren in de stadstaten; </a:t>
            </a:r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</a:rPr>
              <a:t>monarchie, democratie en tirannie</a:t>
            </a:r>
            <a:r>
              <a:rPr lang="nl-NL" sz="3200" dirty="0">
                <a:highlight>
                  <a:srgbClr val="800000"/>
                </a:highlight>
              </a:rPr>
              <a:t>.</a:t>
            </a:r>
            <a:br>
              <a:rPr lang="nl-NL" sz="3200" dirty="0">
                <a:highlight>
                  <a:srgbClr val="800000"/>
                </a:highlight>
              </a:rPr>
            </a:br>
            <a:endParaRPr lang="nl-NL" sz="3200" dirty="0">
              <a:highlight>
                <a:srgbClr val="8000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3200" dirty="0">
                <a:highlight>
                  <a:srgbClr val="800000"/>
                </a:highlight>
              </a:rPr>
              <a:t>De kenmerken en tegenstellingen tussen Sparta en Athene benoemen.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DDBE-EAFA-40FE-B5D8-8A1E0A9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83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Controlevragen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03F3B-43F5-4611-B9EA-1B953D0E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3" y="1381807"/>
            <a:ext cx="11682717" cy="5041928"/>
          </a:xfrm>
        </p:spPr>
        <p:txBody>
          <a:bodyPr>
            <a:noAutofit/>
          </a:bodyPr>
          <a:lstStyle/>
          <a:p>
            <a:pPr algn="l">
              <a:buFont typeface="+mj-lt"/>
              <a:buAutoNum type="arabicPeriod"/>
            </a:pPr>
            <a:r>
              <a:rPr lang="nl-NL" sz="2800" dirty="0">
                <a:highlight>
                  <a:srgbClr val="800000"/>
                </a:highlight>
              </a:rPr>
              <a:t>Benoem welke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staatsvormen</a:t>
            </a:r>
            <a:r>
              <a:rPr lang="nl-NL" sz="2800" dirty="0">
                <a:highlight>
                  <a:srgbClr val="800000"/>
                </a:highlight>
              </a:rPr>
              <a:t> er waren in het oude Griekenland en welke Sparta en Athene hadden?</a:t>
            </a:r>
          </a:p>
          <a:p>
            <a:pPr algn="l">
              <a:buFont typeface="+mj-lt"/>
              <a:buAutoNum type="arabicPeriod"/>
            </a:pPr>
            <a:r>
              <a:rPr lang="nl-NL" sz="2800" dirty="0">
                <a:highlight>
                  <a:srgbClr val="800000"/>
                </a:highlight>
              </a:rPr>
              <a:t>Leg uit waarom Sparta juist </a:t>
            </a:r>
            <a:r>
              <a:rPr lang="nl-NL" sz="2800" dirty="0" err="1">
                <a:highlight>
                  <a:srgbClr val="800000"/>
                </a:highlight>
              </a:rPr>
              <a:t>Aris</a:t>
            </a:r>
            <a:r>
              <a:rPr lang="nl-NL" sz="2800" dirty="0">
                <a:highlight>
                  <a:srgbClr val="800000"/>
                </a:highlight>
              </a:rPr>
              <a:t> (God van de oorlog) koos als </a:t>
            </a:r>
            <a:r>
              <a:rPr lang="nl-NL" sz="2800" b="1" dirty="0">
                <a:solidFill>
                  <a:srgbClr val="FFFF00"/>
                </a:solidFill>
                <a:highlight>
                  <a:srgbClr val="800000"/>
                </a:highlight>
              </a:rPr>
              <a:t>beschermgod</a:t>
            </a:r>
            <a:r>
              <a:rPr lang="nl-NL" sz="2800" dirty="0">
                <a:highlight>
                  <a:srgbClr val="800000"/>
                </a:highlight>
              </a:rPr>
              <a:t> en Athene juist Pallas </a:t>
            </a:r>
            <a:r>
              <a:rPr lang="nl-NL" sz="2800" dirty="0" err="1">
                <a:highlight>
                  <a:srgbClr val="800000"/>
                </a:highlight>
              </a:rPr>
              <a:t>Athena</a:t>
            </a:r>
            <a:r>
              <a:rPr lang="nl-NL" sz="2800" dirty="0">
                <a:highlight>
                  <a:srgbClr val="800000"/>
                </a:highlight>
              </a:rPr>
              <a:t> (Godin van de wijsheid).</a:t>
            </a:r>
          </a:p>
          <a:p>
            <a:pPr algn="l">
              <a:buFont typeface="+mj-lt"/>
              <a:buAutoNum type="arabicPeriod"/>
            </a:pPr>
            <a:r>
              <a:rPr lang="nl-NL" sz="2800" dirty="0">
                <a:highlight>
                  <a:srgbClr val="800000"/>
                </a:highlight>
              </a:rPr>
              <a:t>Waar zou jij het liefste willen opgroeien, in het oude Sparta of Athene? Leg je antwoord uit.</a:t>
            </a:r>
          </a:p>
          <a:p>
            <a:pPr algn="l">
              <a:buFont typeface="+mj-lt"/>
              <a:buAutoNum type="arabicPeriod"/>
            </a:pPr>
            <a:r>
              <a:rPr lang="nl-NL" sz="2800" dirty="0">
                <a:highlight>
                  <a:srgbClr val="800000"/>
                </a:highlight>
              </a:rPr>
              <a:t>Leg uit waardoor aartsvijanden Sparta en Athene toch samen moesten werken.</a:t>
            </a:r>
          </a:p>
          <a:p>
            <a:pPr marL="457200" indent="-457200">
              <a:buFont typeface="+mj-lt"/>
              <a:buAutoNum type="arabicPeriod"/>
            </a:pPr>
            <a:endParaRPr lang="nl-NL" sz="2400" dirty="0">
              <a:effectLst/>
              <a:highlight>
                <a:srgbClr val="800000"/>
              </a:highlight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3D0DF04-8FFF-4A2E-B4F3-6239AA8D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55486"/>
            <a:ext cx="1031165" cy="10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19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23F10-4263-42CA-82B1-423B0631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90500"/>
            <a:ext cx="10353761" cy="1535871"/>
          </a:xfrm>
        </p:spPr>
        <p:txBody>
          <a:bodyPr>
            <a:normAutofit/>
          </a:bodyPr>
          <a:lstStyle/>
          <a:p>
            <a:r>
              <a:rPr lang="nl-NL" sz="4800" dirty="0">
                <a:highlight>
                  <a:srgbClr val="800000"/>
                </a:highlight>
              </a:rPr>
              <a:t>Huiswerk voor </a:t>
            </a:r>
            <a:br>
              <a:rPr lang="nl-NL" sz="4800" dirty="0">
                <a:highlight>
                  <a:srgbClr val="800000"/>
                </a:highlight>
              </a:rPr>
            </a:br>
            <a:r>
              <a:rPr lang="nl-NL" sz="4800" dirty="0">
                <a:highlight>
                  <a:srgbClr val="800000"/>
                </a:highlight>
              </a:rPr>
              <a:t>de volgende les: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DD84A9-8442-4610-B315-C289823A5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61886"/>
          </a:xfrm>
        </p:spPr>
        <p:txBody>
          <a:bodyPr>
            <a:norm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Ga naar de Wikiwijs-site (link staat in magister bij het huiswerk). 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 de vragen van de wikiwijs over </a:t>
            </a:r>
            <a:r>
              <a:rPr lang="fr-FR" sz="28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Les 2: </a:t>
            </a:r>
            <a:r>
              <a:rPr lang="fr-FR" sz="28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Athene</a:t>
            </a:r>
            <a:r>
              <a:rPr lang="fr-FR" sz="2800" b="1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en </a:t>
            </a:r>
            <a:r>
              <a:rPr lang="fr-FR" sz="2800" b="1" i="1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Sparta</a:t>
            </a:r>
            <a:r>
              <a:rPr lang="fr-FR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op in jouw schrift.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Beantwoord deze vragen in jouw schrift.</a:t>
            </a: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Neem dit alles mee naar de les.</a:t>
            </a: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F1C39EDF-A763-45F2-BAA6-15C41C3223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86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0971F8-93F9-474F-A0AA-30606AC23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6266"/>
            <a:ext cx="10353761" cy="1326321"/>
          </a:xfrm>
        </p:spPr>
        <p:txBody>
          <a:bodyPr>
            <a:normAutofit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A9ECB2-C247-4CCA-AB48-457DCBC4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42533"/>
            <a:ext cx="10353762" cy="5029201"/>
          </a:xfrm>
        </p:spPr>
        <p:txBody>
          <a:bodyPr>
            <a:normAutofit/>
          </a:bodyPr>
          <a:lstStyle/>
          <a:p>
            <a:pPr marL="0" lvl="0" indent="0" algn="ctr" fontAlgn="base">
              <a:buNone/>
            </a:pPr>
            <a:endParaRPr lang="nl-NL" sz="6000" dirty="0">
              <a:highlight>
                <a:srgbClr val="800000"/>
              </a:highlight>
            </a:endParaRPr>
          </a:p>
          <a:p>
            <a:pPr marL="0" lvl="0" indent="0" algn="ctr" fontAlgn="base">
              <a:buNone/>
            </a:pPr>
            <a:r>
              <a:rPr lang="nl-NL" sz="6000" dirty="0">
                <a:highlight>
                  <a:srgbClr val="800000"/>
                </a:highlight>
              </a:rPr>
              <a:t>Waarom krijgen jullie geschiedenisles op school?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E3ACC2AC-B7C8-4F9F-B081-31BEDAA1EB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6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ife and Death in ancient Greece: a rite of passage by Greek TravelTellers  with 1 Tour Review (Code: Life) - TourRadar">
            <a:extLst>
              <a:ext uri="{FF2B5EF4-FFF2-40B4-BE49-F238E27FC236}">
                <a16:creationId xmlns:a16="http://schemas.microsoft.com/office/drawing/2014/main" id="{2081D30A-65F6-4C63-AC0F-FED48FA4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4AA815-D844-4A8A-8A23-36401B6F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highlight>
                  <a:srgbClr val="800000"/>
                </a:highlight>
              </a:rPr>
              <a:t>De planning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97EA3FC-54CF-48F1-BD1D-FBDF4BCB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57136"/>
          </a:xfrm>
        </p:spPr>
        <p:txBody>
          <a:bodyPr>
            <a:normAutofit/>
          </a:bodyPr>
          <a:lstStyle/>
          <a:p>
            <a:r>
              <a:rPr lang="nl-NL" sz="3600" dirty="0">
                <a:highlight>
                  <a:srgbClr val="800000"/>
                </a:highlight>
              </a:rPr>
              <a:t>Huiswerk nakijken</a:t>
            </a:r>
          </a:p>
          <a:p>
            <a:r>
              <a:rPr lang="nl-NL" sz="3600" dirty="0">
                <a:highlight>
                  <a:srgbClr val="800000"/>
                </a:highlight>
              </a:rPr>
              <a:t>Sparta</a:t>
            </a:r>
          </a:p>
          <a:p>
            <a:r>
              <a:rPr lang="nl-NL" sz="3600" dirty="0">
                <a:highlight>
                  <a:srgbClr val="800000"/>
                </a:highlight>
              </a:rPr>
              <a:t>Athene</a:t>
            </a:r>
          </a:p>
          <a:p>
            <a:r>
              <a:rPr lang="nl-NL" sz="3600" dirty="0">
                <a:highlight>
                  <a:srgbClr val="800000"/>
                </a:highlight>
              </a:rPr>
              <a:t>Opdrachten</a:t>
            </a:r>
          </a:p>
          <a:p>
            <a:r>
              <a:rPr lang="nl-NL" sz="3600" dirty="0">
                <a:highlight>
                  <a:srgbClr val="800000"/>
                </a:highlight>
              </a:rPr>
              <a:t>Afsluiting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7688550-EE21-44F3-8FCB-DCA7D33530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3" y="46608"/>
            <a:ext cx="1653815" cy="16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DDBE-EAFA-40FE-B5D8-8A1E0A9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83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Huiswerkvragen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03F3B-43F5-4611-B9EA-1B953D0E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3" y="1083665"/>
            <a:ext cx="11682717" cy="50419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Wat voor samenleving, periode en in welk tijdvak leefden de klassieke Grieken?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b="1" dirty="0" err="1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Landbouwstedelijke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samenleving, De (klassieke) Oudheid, Tijd van Grieken en Romeinen.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Benoem de zeven kenmerken van een Griekse </a:t>
            </a:r>
            <a:r>
              <a:rPr lang="nl-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polis</a:t>
            </a: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Akropolis</a:t>
            </a:r>
            <a:r>
              <a:rPr lang="nl-NL" sz="24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met daarop de tempel van de beschermgod(in), havens, omliggende (wei)landen,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Agora</a:t>
            </a:r>
            <a:r>
              <a:rPr lang="nl-NL" sz="24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stadsmuren, huizen, plein van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filosofen</a:t>
            </a:r>
            <a:r>
              <a:rPr lang="nl-NL" sz="24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 Egypte ontstond één grote </a:t>
            </a:r>
            <a:r>
              <a:rPr lang="nl-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staat</a:t>
            </a: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In Griekenland ontstonden allemaal kleine </a:t>
            </a:r>
            <a:r>
              <a:rPr lang="nl-NL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stadstaten</a:t>
            </a:r>
            <a:r>
              <a:rPr lang="nl-N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Leg uit waardoor dit verschil ontstond.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Griekenland is een erg droog en bergachtig landschap, waardoor niet overal stadstaten konden ontstaan. Ook al kenden deze stadstaten hun een gezamenlijke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cultuur</a:t>
            </a:r>
            <a:r>
              <a:rPr lang="nl-NL" sz="24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dan nog hadden zij eigen wetten en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bestuur</a:t>
            </a:r>
            <a:r>
              <a:rPr lang="nl-NL" sz="24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nl-NL" sz="2400" b="1" dirty="0">
              <a:solidFill>
                <a:srgbClr val="FFFF00"/>
              </a:solidFill>
              <a:effectLst/>
              <a:highlight>
                <a:srgbClr val="800000"/>
              </a:highlight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3D0DF04-8FFF-4A2E-B4F3-6239AA8D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55486"/>
            <a:ext cx="1031165" cy="10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2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DDBE-EAFA-40FE-B5D8-8A1E0A9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83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Huiswerkvragen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03F3B-43F5-4611-B9EA-1B953D0E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594" y="783749"/>
            <a:ext cx="11682717" cy="50419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100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00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00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Benoem een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oorzaak</a:t>
            </a:r>
            <a:r>
              <a:rPr lang="nl-NL" sz="24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van de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kolonisatie</a:t>
            </a:r>
            <a:r>
              <a:rPr lang="nl-NL" sz="24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van Griekse stadstaten.4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 was onvoldoende voedsel voor de groeiende bevolking.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Hoe komt het dat wij zoveel weten over de Griekse wereld?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Overgenomen politiek; democratie.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Overgebleven (on)geschreven bronnen; ruïnes, verhalen, teksten.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Romeinen hebben hun bouw(kunst) en cultuur overgenomen en naar Europa gebracht. 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Waarom weten historici en archeologen niet veel over Griekenland tijdens de </a:t>
            </a:r>
            <a:r>
              <a:rPr lang="nl-NL" sz="24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donkere eeuwen</a:t>
            </a:r>
            <a:r>
              <a:rPr lang="nl-NL" sz="24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200" dirty="0"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Tijdens de donkere eeuwen zijn het schrift en technologie verloren gegaan. Er zijn dus geen geschreven bronnen uit die tijd.</a:t>
            </a:r>
          </a:p>
          <a:p>
            <a:pPr marL="914400" lvl="1" indent="-457200">
              <a:buFont typeface="+mj-lt"/>
              <a:buAutoNum type="arabicPeriod"/>
            </a:pPr>
            <a:endParaRPr lang="nl-NL" sz="2200" dirty="0">
              <a:effectLst/>
              <a:highlight>
                <a:srgbClr val="008000"/>
              </a:highlight>
            </a:endParaRPr>
          </a:p>
          <a:p>
            <a:pPr marL="457200" lvl="1" indent="0">
              <a:buNone/>
            </a:pPr>
            <a:endParaRPr lang="nl-NL" sz="2200" dirty="0">
              <a:effectLst/>
              <a:highlight>
                <a:srgbClr val="008000"/>
              </a:highlight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3D0DF04-8FFF-4A2E-B4F3-6239AA8D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55486"/>
            <a:ext cx="1031165" cy="10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3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2DDBE-EAFA-40FE-B5D8-8A1E0A92D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-118369"/>
            <a:ext cx="10353761" cy="1326321"/>
          </a:xfrm>
        </p:spPr>
        <p:txBody>
          <a:bodyPr>
            <a:normAutofit/>
          </a:bodyPr>
          <a:lstStyle/>
          <a:p>
            <a:r>
              <a:rPr lang="nl-NL" sz="4000" dirty="0">
                <a:highlight>
                  <a:srgbClr val="800000"/>
                </a:highlight>
              </a:rPr>
              <a:t>Huiswerkvragen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903F3B-43F5-4611-B9EA-1B953D0EF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99" y="544791"/>
            <a:ext cx="11795222" cy="504192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l-NL" sz="100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00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00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00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100" dirty="0">
                <a:solidFill>
                  <a:schemeClr val="tx2">
                    <a:lumMod val="10000"/>
                  </a:schemeClr>
                </a:solidFill>
                <a:effectLst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3200" dirty="0"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Leg de volgende begrippen in je eigen woorden uit: </a:t>
            </a:r>
            <a:r>
              <a:rPr lang="nl-NL" sz="32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cultuur, mythe, stadstaat, polis, kolonisatie, filosoof.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Cultuur: </a:t>
            </a:r>
            <a:r>
              <a:rPr lang="nl-NL" sz="3200" dirty="0"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hoe mensen samenleven, tradities/gewoontes, taal, godsdienst.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Mythe: </a:t>
            </a:r>
            <a:r>
              <a:rPr lang="nl-NL" sz="2400" dirty="0"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onwaarschijnlijke verhalen over goden en helden.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Polis: </a:t>
            </a:r>
            <a:r>
              <a:rPr lang="nl-NL" sz="2400" dirty="0"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Grieks voor </a:t>
            </a:r>
            <a:r>
              <a:rPr lang="nl-NL" sz="2400" b="1" dirty="0">
                <a:solidFill>
                  <a:srgbClr val="FFFF00"/>
                </a:solidFill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stadstaat</a:t>
            </a:r>
            <a:r>
              <a:rPr lang="nl-NL" sz="2400" dirty="0"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; een stad met omliggende (landbouw)landen.</a:t>
            </a: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Kolonisatie: </a:t>
            </a:r>
            <a:r>
              <a:rPr lang="nl-NL" sz="2400" dirty="0"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het veroveren van een buitenlands gebied voor vestiging en handel.</a:t>
            </a:r>
            <a:endParaRPr lang="nl-NL" sz="2800" b="1" dirty="0">
              <a:solidFill>
                <a:srgbClr val="FFFF00"/>
              </a:solidFill>
              <a:effectLst/>
              <a:highlight>
                <a:srgbClr val="008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l-NL" sz="2800" b="1" dirty="0">
                <a:solidFill>
                  <a:srgbClr val="FFFF00"/>
                </a:solidFill>
                <a:effectLst/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Filosoof: </a:t>
            </a:r>
            <a:r>
              <a:rPr lang="nl-NL" sz="2400" dirty="0">
                <a:highlight>
                  <a:srgbClr val="0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iemand die kennis en wijsheid zoekt om de wereld te begrijpen</a:t>
            </a:r>
            <a:endParaRPr lang="nl-NL" sz="2800" b="1" dirty="0">
              <a:solidFill>
                <a:srgbClr val="FFFF00"/>
              </a:solidFill>
              <a:effectLst/>
              <a:highlight>
                <a:srgbClr val="008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93D0DF04-8FFF-4A2E-B4F3-6239AA8D66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55486"/>
            <a:ext cx="1031165" cy="10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2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DC45A-3617-4F67-A31B-301572AB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4594"/>
            <a:ext cx="10353761" cy="1326321"/>
          </a:xfrm>
        </p:spPr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De lesdoelen: na deze les kan 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B31B8-DEB6-4B0A-90B0-01B45281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89103"/>
            <a:ext cx="10353762" cy="4714043"/>
          </a:xfrm>
        </p:spPr>
        <p:txBody>
          <a:bodyPr>
            <a:normAutofit/>
          </a:bodyPr>
          <a:lstStyle/>
          <a:p>
            <a:endParaRPr lang="nl-NL" sz="4400" dirty="0"/>
          </a:p>
          <a:p>
            <a:endParaRPr lang="nl-NL" sz="32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0B3DB7F-C334-4090-B476-6376098C38B9}"/>
              </a:ext>
            </a:extLst>
          </p:cNvPr>
          <p:cNvSpPr txBox="1"/>
          <p:nvPr/>
        </p:nvSpPr>
        <p:spPr>
          <a:xfrm>
            <a:off x="474546" y="1905724"/>
            <a:ext cx="11575411" cy="439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3200" dirty="0">
                <a:highlight>
                  <a:srgbClr val="800000"/>
                </a:highlight>
              </a:rPr>
              <a:t>De kenmerken van een </a:t>
            </a:r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</a:rPr>
              <a:t>polis</a:t>
            </a:r>
            <a:r>
              <a:rPr lang="nl-NL" sz="3200" dirty="0">
                <a:highlight>
                  <a:srgbClr val="800000"/>
                </a:highlight>
              </a:rPr>
              <a:t> kunnen benoemen en terugvinden in een bron.</a:t>
            </a:r>
            <a:br>
              <a:rPr lang="nl-NL" sz="3200" dirty="0">
                <a:highlight>
                  <a:srgbClr val="800000"/>
                </a:highlight>
              </a:rPr>
            </a:br>
            <a:endParaRPr lang="nl-NL" sz="3200" dirty="0">
              <a:highlight>
                <a:srgbClr val="8000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3200" dirty="0">
                <a:highlight>
                  <a:srgbClr val="800000"/>
                </a:highlight>
              </a:rPr>
              <a:t>Benoemen welke bestuursvormen er waren in de stadstaten; </a:t>
            </a:r>
            <a:r>
              <a:rPr lang="nl-NL" sz="3200" b="1" dirty="0">
                <a:solidFill>
                  <a:srgbClr val="FFFF00"/>
                </a:solidFill>
                <a:highlight>
                  <a:srgbClr val="800000"/>
                </a:highlight>
              </a:rPr>
              <a:t>monarchie, democratie en tirannie</a:t>
            </a:r>
            <a:r>
              <a:rPr lang="nl-NL" sz="3200" dirty="0">
                <a:highlight>
                  <a:srgbClr val="800000"/>
                </a:highlight>
              </a:rPr>
              <a:t>.</a:t>
            </a:r>
            <a:br>
              <a:rPr lang="nl-NL" sz="3200" dirty="0">
                <a:highlight>
                  <a:srgbClr val="800000"/>
                </a:highlight>
              </a:rPr>
            </a:br>
            <a:endParaRPr lang="nl-NL" sz="3200" dirty="0">
              <a:highlight>
                <a:srgbClr val="8000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l-NL" sz="3200" dirty="0">
                <a:highlight>
                  <a:srgbClr val="800000"/>
                </a:highlight>
              </a:rPr>
              <a:t>De kenmerken en tegenstellingen tussen Sparta en Athene benoemen.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nl-NL" dirty="0"/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51D043B0-AE6B-4488-9D42-B7B4CB7354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59184" y="46608"/>
            <a:ext cx="1458530" cy="145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289D33-0013-441D-97FB-D62D3260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highlight>
                  <a:srgbClr val="800000"/>
                </a:highlight>
              </a:rPr>
              <a:t>Hoofdstuk 2: </a:t>
            </a:r>
            <a:r>
              <a:rPr lang="nl-NL" i="1" dirty="0">
                <a:highlight>
                  <a:srgbClr val="800000"/>
                </a:highlight>
              </a:rPr>
              <a:t>de Grieken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1F88C3-1F77-4E2F-9112-1D6261B8B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7309" y="2096064"/>
            <a:ext cx="8700655" cy="4450510"/>
          </a:xfrm>
        </p:spPr>
        <p:txBody>
          <a:bodyPr>
            <a:normAutofit/>
          </a:bodyPr>
          <a:lstStyle/>
          <a:p>
            <a:r>
              <a:rPr lang="nl-NL" sz="3600" dirty="0"/>
              <a:t>Periode: de (klassieke) Oudheid.</a:t>
            </a:r>
          </a:p>
          <a:p>
            <a:r>
              <a:rPr lang="nl-NL" sz="3600" dirty="0"/>
              <a:t>Tijdvak: </a:t>
            </a:r>
            <a:r>
              <a:rPr lang="nl-NL" sz="3600" i="1" dirty="0"/>
              <a:t>Grieken en Romeinen.</a:t>
            </a:r>
            <a:endParaRPr lang="nl-NL" sz="3600" dirty="0"/>
          </a:p>
          <a:p>
            <a:r>
              <a:rPr lang="nl-NL" sz="3600" dirty="0"/>
              <a:t>3000 voor Christus – 500 na Christus.</a:t>
            </a:r>
          </a:p>
          <a:p>
            <a:r>
              <a:rPr lang="nl-NL" sz="3600" b="1" dirty="0">
                <a:solidFill>
                  <a:srgbClr val="FFFF00"/>
                </a:solidFill>
              </a:rPr>
              <a:t>Landbouwstedelijke samenlevingen</a:t>
            </a:r>
            <a:r>
              <a:rPr lang="nl-NL" sz="3200" dirty="0"/>
              <a:t>.</a:t>
            </a:r>
          </a:p>
        </p:txBody>
      </p:sp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73257EF9-F032-41B6-BF55-40BF947C4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5"/>
          <a:stretch/>
        </p:blipFill>
        <p:spPr>
          <a:xfrm>
            <a:off x="121327" y="1958290"/>
            <a:ext cx="2963094" cy="29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2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0ADE5-A9E9-4973-A2B4-E80AC243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2" y="-65102"/>
            <a:ext cx="10353761" cy="1326321"/>
          </a:xfrm>
        </p:spPr>
        <p:txBody>
          <a:bodyPr>
            <a:normAutofit/>
          </a:bodyPr>
          <a:lstStyle/>
          <a:p>
            <a:r>
              <a:rPr lang="nl-NL" sz="4800" dirty="0">
                <a:highlight>
                  <a:srgbClr val="800000"/>
                </a:highlight>
              </a:rPr>
              <a:t>Over de toets…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3F8407-6296-4189-87B3-019EA236B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442" y="1483750"/>
            <a:ext cx="10353762" cy="5200245"/>
          </a:xfrm>
        </p:spPr>
        <p:txBody>
          <a:bodyPr>
            <a:normAutofit/>
          </a:bodyPr>
          <a:lstStyle/>
          <a:p>
            <a:r>
              <a:rPr lang="nl-NL" sz="3200" u="sng" dirty="0">
                <a:highlight>
                  <a:srgbClr val="800000"/>
                </a:highlight>
              </a:rPr>
              <a:t>BETER LEREN</a:t>
            </a:r>
            <a:r>
              <a:rPr lang="nl-NL" sz="3200" dirty="0">
                <a:highlight>
                  <a:srgbClr val="800000"/>
                </a:highlight>
              </a:rPr>
              <a:t>!!! Veel punten verloren gegaan bij reproductievragen (leren vanuit huiswerk en lesstof).</a:t>
            </a:r>
          </a:p>
          <a:p>
            <a:r>
              <a:rPr lang="nl-NL" sz="3200" b="1" u="sng" dirty="0">
                <a:solidFill>
                  <a:srgbClr val="FFFF00"/>
                </a:solidFill>
                <a:highlight>
                  <a:srgbClr val="800000"/>
                </a:highlight>
              </a:rPr>
              <a:t>De drie stappen</a:t>
            </a:r>
            <a:r>
              <a:rPr lang="nl-NL" sz="3200" dirty="0">
                <a:highlight>
                  <a:srgbClr val="800000"/>
                </a:highlight>
              </a:rPr>
              <a:t>… SCHRIJF DIE OOK UIT!!!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600" dirty="0">
                <a:highlight>
                  <a:srgbClr val="800000"/>
                </a:highlight>
              </a:rPr>
              <a:t>Stadsmuren zijn een kenmerk van een polis.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 dirty="0">
                <a:highlight>
                  <a:srgbClr val="800000"/>
                </a:highlight>
              </a:rPr>
              <a:t>In de bron zie ik namelijk grote muren die de stadstaat omsingelen.</a:t>
            </a:r>
          </a:p>
          <a:p>
            <a:pPr marL="971550" lvl="1" indent="-514350">
              <a:buFont typeface="+mj-lt"/>
              <a:buAutoNum type="arabicPeriod"/>
            </a:pPr>
            <a:r>
              <a:rPr lang="nl-NL" sz="2800" dirty="0">
                <a:highlight>
                  <a:srgbClr val="800000"/>
                </a:highlight>
              </a:rPr>
              <a:t>Stadsmuren zijn een kenmerk van een polis, aangezien zij de stadstaat beschermden tegen vijanden. </a:t>
            </a:r>
          </a:p>
        </p:txBody>
      </p:sp>
    </p:spTree>
    <p:extLst>
      <p:ext uri="{BB962C8B-B14F-4D97-AF65-F5344CB8AC3E}">
        <p14:creationId xmlns:p14="http://schemas.microsoft.com/office/powerpoint/2010/main" val="2088499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</Template>
  <TotalTime>5492</TotalTime>
  <Words>1181</Words>
  <Application>Microsoft Office PowerPoint</Application>
  <PresentationFormat>Breedbeeld</PresentationFormat>
  <Paragraphs>146</Paragraphs>
  <Slides>28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Bookman Old Style</vt:lpstr>
      <vt:lpstr>Rockwell</vt:lpstr>
      <vt:lpstr>Wingdings</vt:lpstr>
      <vt:lpstr>Damask</vt:lpstr>
      <vt:lpstr>PowerPoint-presentatie</vt:lpstr>
      <vt:lpstr>Havo/vwo 1 Hoofdstuk 2: De grieken  Les 2: Verdieping van de polis: Athene en Sparta  </vt:lpstr>
      <vt:lpstr>De planning</vt:lpstr>
      <vt:lpstr>Huiswerkvragen</vt:lpstr>
      <vt:lpstr>Huiswerkvragen</vt:lpstr>
      <vt:lpstr>Huiswerkvragen</vt:lpstr>
      <vt:lpstr>De lesdoelen: na deze les kan je</vt:lpstr>
      <vt:lpstr>Hoofdstuk 2: de Grieken</vt:lpstr>
      <vt:lpstr>Over de toets…</vt:lpstr>
      <vt:lpstr>Vragen voor de trailer</vt:lpstr>
      <vt:lpstr>https://www.youtube.com/watch?v=-a8cWF-29lI</vt:lpstr>
      <vt:lpstr>https://www.youtube.com/shorts/rX6Ehw122xc</vt:lpstr>
      <vt:lpstr>Zo’n 700 poleis (stadstaten)</vt:lpstr>
      <vt:lpstr>Verschil in opvoeding: Sparta en Athene  https://www.youtube.com/watch?v=WGNJfhMf_9E</vt:lpstr>
      <vt:lpstr>Spartaanse Falanx  https://www.youtube.com/watch?v=z8ilvzrmQzI </vt:lpstr>
      <vt:lpstr>Even herhalen</vt:lpstr>
      <vt:lpstr>De lesdoelen: na deze les kan je</vt:lpstr>
      <vt:lpstr>Sparta</vt:lpstr>
      <vt:lpstr>Overblijfselen </vt:lpstr>
      <vt:lpstr>Athene</vt:lpstr>
      <vt:lpstr>PowerPoint-presentatie</vt:lpstr>
      <vt:lpstr>PowerPoint-presentatie</vt:lpstr>
      <vt:lpstr>Athene en Sparta werken samen?!</vt:lpstr>
      <vt:lpstr>Athene en Sparta werken samen?!</vt:lpstr>
      <vt:lpstr>De lesdoelen: na deze les kan je</vt:lpstr>
      <vt:lpstr>Controlevragen</vt:lpstr>
      <vt:lpstr>Huiswerk voor  de volgende les: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Mh1b Paragraaf 4.4 24-03-2021</dc:title>
  <dc:creator>ferry vd horst</dc:creator>
  <cp:lastModifiedBy>Ferry van der Horst</cp:lastModifiedBy>
  <cp:revision>158</cp:revision>
  <dcterms:created xsi:type="dcterms:W3CDTF">2021-03-18T08:49:05Z</dcterms:created>
  <dcterms:modified xsi:type="dcterms:W3CDTF">2022-10-17T08:20:02Z</dcterms:modified>
</cp:coreProperties>
</file>